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76" r:id="rId6"/>
    <p:sldId id="259" r:id="rId7"/>
    <p:sldId id="260" r:id="rId8"/>
    <p:sldId id="261" r:id="rId9"/>
    <p:sldId id="262" r:id="rId10"/>
    <p:sldId id="263" r:id="rId11"/>
    <p:sldId id="275" r:id="rId12"/>
    <p:sldId id="264" r:id="rId13"/>
    <p:sldId id="271" r:id="rId14"/>
    <p:sldId id="273" r:id="rId15"/>
    <p:sldId id="265" r:id="rId16"/>
    <p:sldId id="277" r:id="rId17"/>
    <p:sldId id="266" r:id="rId18"/>
    <p:sldId id="274" r:id="rId19"/>
    <p:sldId id="26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hatsApp Bild 2025-07-30 um 20.34.42_de87f937.jpg"/>
          <p:cNvPicPr>
            <a:picLocks noChangeAspect="1"/>
          </p:cNvPicPr>
          <p:nvPr/>
        </p:nvPicPr>
        <p:blipFill>
          <a:blip r:embed="rId2"/>
          <a:srcRect t="30418" b="4295"/>
          <a:stretch>
            <a:fillRect/>
          </a:stretch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3123" y="4669978"/>
            <a:ext cx="8114609" cy="1720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000" b="1">
                <a:solidFill>
                  <a:srgbClr val="000000"/>
                </a:solidFill>
              </a:defRPr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Datengetriebene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Buchmarktanalyse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,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000" b="1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NLP-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basiertes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Empfehlungssystem</a:t>
            </a:r>
            <a:br>
              <a:rPr lang="en-US" sz="28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und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Verfilmungsprognose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</a:rPr>
              <a:t>mittels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000" b="1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de-DE" sz="3500" b="1">
                <a:solidFill>
                  <a:schemeClr val="bg1"/>
                </a:solidFill>
              </a:rPr>
              <a:t>Wirtschaftsanalyse – Fragestellung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>
              <a:defRPr sz="1400"/>
            </a:pPr>
            <a:r>
              <a:rPr lang="de-DE" sz="2100" b="1" dirty="0"/>
              <a:t>Was beeinflusst den wirtschaftlichen Erfolg eines Buchs? </a:t>
            </a:r>
          </a:p>
          <a:p>
            <a:pPr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b="1" dirty="0"/>
              <a:t>Untersuchte Faktoren: </a:t>
            </a:r>
          </a:p>
          <a:p>
            <a:pPr marL="0" indent="0">
              <a:buNone/>
              <a:defRPr sz="1400"/>
            </a:pPr>
            <a:r>
              <a:rPr lang="de-DE" sz="2100" dirty="0"/>
              <a:t>- Durchschnittliche Bewertung </a:t>
            </a:r>
          </a:p>
          <a:p>
            <a:pPr marL="0" indent="0">
              <a:buNone/>
              <a:defRPr sz="1400"/>
            </a:pPr>
            <a:r>
              <a:rPr lang="de-DE" sz="2100" dirty="0"/>
              <a:t>- Autorenrenommee </a:t>
            </a:r>
          </a:p>
          <a:p>
            <a:pPr marL="0" indent="0">
              <a:buNone/>
              <a:defRPr sz="1400"/>
            </a:pPr>
            <a:r>
              <a:rPr lang="de-DE" sz="2100" dirty="0"/>
              <a:t>- Genre </a:t>
            </a:r>
          </a:p>
          <a:p>
            <a:pPr marL="0" indent="0">
              <a:buNone/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b="1" dirty="0"/>
              <a:t>Datengrundlage: </a:t>
            </a:r>
          </a:p>
          <a:p>
            <a:pPr marL="0" indent="0">
              <a:buNone/>
              <a:defRPr sz="1400"/>
            </a:pPr>
            <a:r>
              <a:rPr lang="de-DE" sz="2100" dirty="0"/>
              <a:t>- Bereinigter Datensatz mit Bewertungen, Verkaufszahlen, Genre, </a:t>
            </a:r>
            <a:r>
              <a:rPr lang="de-DE" sz="2100" dirty="0" err="1"/>
              <a:t>Autor:innen</a:t>
            </a:r>
            <a:r>
              <a:rPr lang="de-DE" sz="2100" dirty="0"/>
              <a:t>, Erscheinungsjahr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7ADA95-E636-513C-6C02-8E62B2B1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64" y="379052"/>
            <a:ext cx="784573" cy="9248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25965-5AE4-1DA9-0E6D-DE71B5AD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</a:rPr>
              <a:t>Wirtschaftsanalyse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F99387-A332-71AE-47E6-53E101A0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027" y="737786"/>
            <a:ext cx="471846" cy="556198"/>
          </a:xfrm>
          <a:prstGeom prst="rect">
            <a:avLst/>
          </a:prstGeom>
        </p:spPr>
      </p:pic>
      <p:pic>
        <p:nvPicPr>
          <p:cNvPr id="8" name="Inhaltsplatzhalter 7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1697DBB4-0EB6-FDB3-FFC1-7BF46AFD7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74337"/>
            <a:ext cx="8229600" cy="4975624"/>
          </a:xfrm>
        </p:spPr>
      </p:pic>
    </p:spTree>
    <p:extLst>
      <p:ext uri="{BB962C8B-B14F-4D97-AF65-F5344CB8AC3E}">
        <p14:creationId xmlns:p14="http://schemas.microsoft.com/office/powerpoint/2010/main" val="20113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Bewertung vs. Umsatz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097" y="2332108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lang="de-DE" sz="2100" b="1" dirty="0"/>
              <a:t>Vermutung: Bewertungen beeinflussen Umsatz</a:t>
            </a:r>
          </a:p>
          <a:p>
            <a:pPr marL="0" indent="0">
              <a:buNone/>
              <a:defRPr sz="1400"/>
            </a:pPr>
            <a:endParaRPr lang="de-DE" sz="2100" b="1" dirty="0"/>
          </a:p>
          <a:p>
            <a:pPr marL="0" indent="0">
              <a:buNone/>
              <a:defRPr sz="1400"/>
            </a:pPr>
            <a:endParaRPr lang="de-DE" sz="2100" b="1" dirty="0"/>
          </a:p>
          <a:p>
            <a:pPr marL="0" indent="0">
              <a:buNone/>
              <a:defRPr sz="1400"/>
            </a:pPr>
            <a:endParaRPr lang="de-DE" sz="2100" b="1" dirty="0"/>
          </a:p>
          <a:p>
            <a:pPr marL="0" indent="0">
              <a:buNone/>
              <a:defRPr sz="1400"/>
            </a:pPr>
            <a:r>
              <a:rPr lang="de-DE" sz="2100" b="1" dirty="0"/>
              <a:t>Visualisierung: </a:t>
            </a:r>
          </a:p>
          <a:p>
            <a:pPr>
              <a:defRPr sz="1400"/>
            </a:pPr>
            <a:r>
              <a:rPr lang="de-DE" sz="2100" dirty="0"/>
              <a:t>Streudiagramm: Bewertung vs. Umsatz (log. Skala), gefärbt nach Autor-Rating </a:t>
            </a:r>
          </a:p>
          <a:p>
            <a:pPr>
              <a:defRPr sz="1400"/>
            </a:pPr>
            <a:endParaRPr lang="de-DE" sz="21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0BD3B8-2ACB-F217-F0B9-CEB2FA7D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2" y="244002"/>
            <a:ext cx="924358" cy="1089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6C52B1-D259-06C0-EA12-ACAB1799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608614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br>
              <a:rPr lang="de-DE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de-DE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Bewertung vs. Umsatz (log. Skala), gefärbt nach</a:t>
            </a:r>
            <a:br>
              <a:rPr lang="de-DE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de-DE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Autor-Rating </a:t>
            </a:r>
            <a:br>
              <a:rPr lang="de-DE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5F90A1-9F90-5CC5-CC9B-B47D6DCFA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142" y="1675228"/>
            <a:ext cx="6545753" cy="38619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A86AEE1-254B-E873-E75F-9FC117D06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58" y="750014"/>
            <a:ext cx="451099" cy="53174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EB4BE32-7DBB-B641-CEBF-DB414C4DB5D7}"/>
              </a:ext>
            </a:extLst>
          </p:cNvPr>
          <p:cNvSpPr txBox="1"/>
          <p:nvPr/>
        </p:nvSpPr>
        <p:spPr>
          <a:xfrm>
            <a:off x="486696" y="5477740"/>
            <a:ext cx="7654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Beobachtungen:</a:t>
            </a:r>
          </a:p>
          <a:p>
            <a:r>
              <a:rPr lang="de-DE" dirty="0"/>
              <a:t> - Tendenz: höhere Bewertung -&gt; höherer Umsatz </a:t>
            </a:r>
          </a:p>
          <a:p>
            <a:r>
              <a:rPr lang="de-DE" dirty="0"/>
              <a:t>-  </a:t>
            </a:r>
            <a:r>
              <a:rPr lang="de-DE" dirty="0" err="1"/>
              <a:t>Autor:innen</a:t>
            </a:r>
            <a:r>
              <a:rPr lang="de-DE" dirty="0"/>
              <a:t> mit hohem Ansehen erzielen überdurchschnittlich hohe Umsätze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B873DC-2CC7-F4D1-D5A3-2B661EAF033C}"/>
              </a:ext>
            </a:extLst>
          </p:cNvPr>
          <p:cNvSpPr txBox="1"/>
          <p:nvPr/>
        </p:nvSpPr>
        <p:spPr>
          <a:xfrm>
            <a:off x="451017" y="138958"/>
            <a:ext cx="5438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Vermutung: </a:t>
            </a:r>
            <a:r>
              <a:rPr lang="de-DE" dirty="0"/>
              <a:t>Bewertungen beeinflussen Umsatz</a:t>
            </a:r>
          </a:p>
        </p:txBody>
      </p:sp>
    </p:spTree>
    <p:extLst>
      <p:ext uri="{BB962C8B-B14F-4D97-AF65-F5344CB8AC3E}">
        <p14:creationId xmlns:p14="http://schemas.microsoft.com/office/powerpoint/2010/main" val="38366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B6E21C-F82B-5A77-3FD3-EDDB2AE1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Regressionsanalyse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1DC5886-F00E-B181-FFC0-FFA62FC1C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35540"/>
            <a:ext cx="6593669" cy="39232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955B36-A80E-1AD1-0373-C6D0AA3F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411" y="749376"/>
            <a:ext cx="452181" cy="5330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D18865E-E3D7-E6AB-80FE-F26C2EB78720}"/>
              </a:ext>
            </a:extLst>
          </p:cNvPr>
          <p:cNvSpPr txBox="1"/>
          <p:nvPr/>
        </p:nvSpPr>
        <p:spPr>
          <a:xfrm>
            <a:off x="417399" y="5507964"/>
            <a:ext cx="6996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/>
              <a:t>Korrelationskoeffizient:</a:t>
            </a:r>
            <a:r>
              <a:rPr lang="de-DE"/>
              <a:t> 0,041</a:t>
            </a:r>
          </a:p>
          <a:p>
            <a:r>
              <a:rPr lang="de-DE"/>
              <a:t> </a:t>
            </a:r>
            <a:r>
              <a:rPr lang="de-DE" b="1"/>
              <a:t>p-Wert:</a:t>
            </a:r>
            <a:r>
              <a:rPr lang="de-DE"/>
              <a:t> 0,03552 nicht signifikant </a:t>
            </a:r>
          </a:p>
          <a:p>
            <a:r>
              <a:rPr lang="de-DE"/>
              <a:t> </a:t>
            </a:r>
            <a:r>
              <a:rPr lang="de-DE" b="1"/>
              <a:t>R²:</a:t>
            </a:r>
            <a:r>
              <a:rPr lang="de-DE"/>
              <a:t> ~0,002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E63E76-83DF-03CC-A1C0-9DC8CEE960C0}"/>
              </a:ext>
            </a:extLst>
          </p:cNvPr>
          <p:cNvSpPr txBox="1"/>
          <p:nvPr/>
        </p:nvSpPr>
        <p:spPr>
          <a:xfrm>
            <a:off x="98991" y="181349"/>
            <a:ext cx="8550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Ziel:</a:t>
            </a:r>
            <a:r>
              <a:rPr lang="de-DE" dirty="0"/>
              <a:t> Zusammenhang zwischen Bewertung &amp; Umsatz 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B438BD-5270-31CB-4A22-7EF9BFFC676A}"/>
              </a:ext>
            </a:extLst>
          </p:cNvPr>
          <p:cNvSpPr txBox="1"/>
          <p:nvPr/>
        </p:nvSpPr>
        <p:spPr>
          <a:xfrm>
            <a:off x="49494" y="14688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Modell: </a:t>
            </a:r>
            <a:r>
              <a:rPr lang="de-DE" dirty="0"/>
              <a:t>Lineare Regression </a:t>
            </a:r>
          </a:p>
        </p:txBody>
      </p:sp>
    </p:spTree>
    <p:extLst>
      <p:ext uri="{BB962C8B-B14F-4D97-AF65-F5344CB8AC3E}">
        <p14:creationId xmlns:p14="http://schemas.microsoft.com/office/powerpoint/2010/main" val="75506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de-DE" sz="3500">
                <a:solidFill>
                  <a:schemeClr val="bg1"/>
                </a:solidFill>
              </a:rPr>
              <a:t>Regressionsanalyse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1" y="2181360"/>
            <a:ext cx="7410669" cy="4429263"/>
          </a:xfr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lang="de-DE" sz="2100" b="1" dirty="0"/>
              <a:t>Modell: </a:t>
            </a:r>
            <a:r>
              <a:rPr lang="de-DE" sz="2100" dirty="0"/>
              <a:t>Lineare Regression </a:t>
            </a:r>
          </a:p>
          <a:p>
            <a:pPr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b="1" dirty="0"/>
              <a:t>Ziel:</a:t>
            </a:r>
            <a:r>
              <a:rPr lang="de-DE" sz="2100" dirty="0"/>
              <a:t> Zusammenhang zwischen Bewertung &amp; Umsatz </a:t>
            </a:r>
          </a:p>
          <a:p>
            <a:pPr marL="0" indent="0">
              <a:buNone/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b="1" dirty="0"/>
              <a:t>Ergebnisse: </a:t>
            </a:r>
          </a:p>
          <a:p>
            <a:pPr marL="0" indent="0">
              <a:buNone/>
              <a:defRPr sz="1400"/>
            </a:pPr>
            <a:endParaRPr lang="de-DE" sz="2100" b="1" dirty="0"/>
          </a:p>
          <a:p>
            <a:pPr marL="0" indent="0">
              <a:buNone/>
              <a:defRPr sz="1400"/>
            </a:pPr>
            <a:r>
              <a:rPr lang="de-DE" sz="2100" dirty="0"/>
              <a:t> Korrelationskoeffizient: 0,041</a:t>
            </a:r>
          </a:p>
          <a:p>
            <a:pPr marL="0" indent="0">
              <a:buNone/>
              <a:defRPr sz="1400"/>
            </a:pPr>
            <a:r>
              <a:rPr lang="de-DE" sz="2100" dirty="0"/>
              <a:t> p-Wert: 0,03552 nicht signifikant </a:t>
            </a:r>
          </a:p>
          <a:p>
            <a:pPr marL="0" indent="0">
              <a:buNone/>
              <a:defRPr sz="1400"/>
            </a:pPr>
            <a:r>
              <a:rPr lang="de-DE" sz="2100" dirty="0"/>
              <a:t> R²: ~0,002 Fazit: </a:t>
            </a:r>
          </a:p>
          <a:p>
            <a:pPr marL="0" indent="0">
              <a:buNone/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dirty="0"/>
              <a:t>Kein belastbarer linearer Zusammenhang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F3CAE-0311-EDB3-2F2B-AFB1B18A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21" y="315645"/>
            <a:ext cx="968024" cy="11410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6B855E-D925-B546-04A4-A8435937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814321"/>
            <a:ext cx="831675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dirty="0" err="1"/>
              <a:t>Interaktive</a:t>
            </a:r>
            <a:r>
              <a:rPr lang="en-US" sz="2800" b="1" dirty="0"/>
              <a:t> </a:t>
            </a:r>
            <a:r>
              <a:rPr lang="en-US" sz="2800" b="1" dirty="0" err="1"/>
              <a:t>Regeressionsanalyse</a:t>
            </a:r>
            <a:r>
              <a:rPr lang="en-US" sz="2800" b="1" dirty="0"/>
              <a:t> </a:t>
            </a:r>
            <a:r>
              <a:rPr lang="en-US" sz="2800" b="1" dirty="0" err="1"/>
              <a:t>nach</a:t>
            </a:r>
            <a:r>
              <a:rPr lang="en-US" sz="2800" b="1" dirty="0"/>
              <a:t> Genre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AE42AB-E0B8-AA88-414D-CF32EE34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2" y="668594"/>
            <a:ext cx="8203123" cy="49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0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1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987" y="637763"/>
            <a:ext cx="3233024" cy="1627274"/>
          </a:xfrm>
        </p:spPr>
        <p:txBody>
          <a:bodyPr anchor="t">
            <a:normAutofit/>
          </a:bodyPr>
          <a:lstStyle/>
          <a:p>
            <a:pPr algn="l"/>
            <a:r>
              <a:rPr lang="de-DE" sz="4100"/>
              <a:t>Genreanalyse</a:t>
            </a:r>
          </a:p>
        </p:txBody>
      </p:sp>
      <p:sp>
        <p:nvSpPr>
          <p:cNvPr id="208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2267042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602F19-9434-4F63-3763-A151A502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849948"/>
            <a:ext cx="3982064" cy="27079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80" y="2474804"/>
            <a:ext cx="3233027" cy="3739724"/>
          </a:xfr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lang="de-DE" sz="1700" b="1" dirty="0"/>
              <a:t>Ergebnisse je Buchgenre: </a:t>
            </a:r>
          </a:p>
          <a:p>
            <a:pPr marL="0" indent="0">
              <a:buNone/>
              <a:defRPr sz="1400"/>
            </a:pPr>
            <a:endParaRPr lang="de-DE" sz="1700" b="1" dirty="0"/>
          </a:p>
          <a:p>
            <a:pPr>
              <a:defRPr sz="1400"/>
            </a:pPr>
            <a:r>
              <a:rPr lang="de-DE" sz="1700" dirty="0" err="1"/>
              <a:t>Dystopian</a:t>
            </a:r>
            <a:r>
              <a:rPr lang="de-DE" sz="1700" dirty="0"/>
              <a:t>, Kinderbuch, </a:t>
            </a:r>
            <a:r>
              <a:rPr lang="de-DE" sz="1700" dirty="0" err="1"/>
              <a:t>Memoir</a:t>
            </a:r>
            <a:r>
              <a:rPr lang="de-DE" sz="1700" dirty="0"/>
              <a:t>: Bewertung hat Einfluss auf Verkauf </a:t>
            </a:r>
          </a:p>
          <a:p>
            <a:pPr>
              <a:defRPr sz="1400"/>
            </a:pPr>
            <a:endParaRPr lang="de-DE" sz="1700" dirty="0"/>
          </a:p>
          <a:p>
            <a:pPr>
              <a:defRPr sz="1400"/>
            </a:pPr>
            <a:endParaRPr lang="de-DE" sz="17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209F35-E29A-1F02-0A9E-A1F9A862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4" y="3883742"/>
            <a:ext cx="3971393" cy="27079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2BCEFB-6B79-687D-57CA-306FBF25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38" y="637763"/>
            <a:ext cx="2182538" cy="5576768"/>
          </a:xfrm>
        </p:spPr>
        <p:txBody>
          <a:bodyPr anchor="t">
            <a:normAutofit/>
          </a:bodyPr>
          <a:lstStyle/>
          <a:p>
            <a:pPr algn="l"/>
            <a:endParaRPr lang="de-DE" sz="4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6588" y="0"/>
            <a:ext cx="564740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4006121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DA9EE9-1ED8-A068-124B-5258B616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973" y="4212709"/>
            <a:ext cx="4204043" cy="2001821"/>
          </a:xfrm>
        </p:spPr>
        <p:txBody>
          <a:bodyPr>
            <a:normAutofit/>
          </a:bodyPr>
          <a:lstStyle/>
          <a:p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Interpretation:</a:t>
            </a:r>
          </a:p>
          <a:p>
            <a:endParaRPr lang="de-DE" sz="1600" dirty="0"/>
          </a:p>
          <a:p>
            <a:r>
              <a:rPr lang="de-DE" sz="1600" dirty="0"/>
              <a:t>Genre-spezifische Mechanismen sind</a:t>
            </a:r>
            <a:br>
              <a:rPr lang="de-DE" sz="1600" dirty="0"/>
            </a:br>
            <a:r>
              <a:rPr lang="de-DE" sz="1600" dirty="0"/>
              <a:t>entscheidend (Zielgruppe, Marketing, Preis)</a:t>
            </a:r>
          </a:p>
          <a:p>
            <a:endParaRPr lang="en-US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77AD09-C3CC-A166-563E-97451A07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5" y="3622793"/>
            <a:ext cx="1703157" cy="20076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A840D6-E6DB-B6CA-6729-4AB0DA132150}"/>
              </a:ext>
            </a:extLst>
          </p:cNvPr>
          <p:cNvSpPr txBox="1"/>
          <p:nvPr/>
        </p:nvSpPr>
        <p:spPr>
          <a:xfrm>
            <a:off x="4079982" y="1460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Triller : kaum Zusammenhang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E5AC86-B61C-F6DF-7B7B-23701C91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" y="560440"/>
            <a:ext cx="3220780" cy="20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Fazit Wirtschaftsanalyse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>
              <a:defRPr sz="1400"/>
            </a:pPr>
            <a:r>
              <a:rPr lang="de-DE" sz="2100" dirty="0"/>
              <a:t>Bewertung allein nicht gleich Erfolgsgarantie </a:t>
            </a:r>
          </a:p>
          <a:p>
            <a:pPr>
              <a:defRPr sz="1400"/>
            </a:pPr>
            <a:r>
              <a:rPr lang="de-DE" sz="2100" dirty="0"/>
              <a:t> Autorenrenommee &amp; Genre sind deutlich relevanter</a:t>
            </a:r>
          </a:p>
          <a:p>
            <a:pPr>
              <a:defRPr sz="1400"/>
            </a:pPr>
            <a:endParaRPr lang="de-DE" sz="2100" dirty="0"/>
          </a:p>
          <a:p>
            <a:pPr marL="0" indent="0">
              <a:buNone/>
              <a:defRPr sz="1400"/>
            </a:pPr>
            <a:br>
              <a:rPr lang="de-DE" sz="2100" dirty="0"/>
            </a:br>
            <a:r>
              <a:rPr lang="de-DE" sz="2100" b="1" dirty="0"/>
              <a:t>Empfehlungen für Verlage: </a:t>
            </a:r>
          </a:p>
          <a:p>
            <a:pPr marL="0" indent="0">
              <a:buNone/>
              <a:defRPr sz="1400"/>
            </a:pPr>
            <a:endParaRPr lang="de-DE" sz="2100" b="1" dirty="0"/>
          </a:p>
          <a:p>
            <a:pPr>
              <a:buFontTx/>
              <a:buChar char="-"/>
              <a:defRPr sz="1400"/>
            </a:pPr>
            <a:r>
              <a:rPr lang="de-DE" sz="2100" dirty="0"/>
              <a:t>Zielgruppen-orientiertes Marketing </a:t>
            </a:r>
          </a:p>
          <a:p>
            <a:pPr marL="0" indent="0">
              <a:buNone/>
              <a:defRPr sz="1400"/>
            </a:pPr>
            <a:r>
              <a:rPr lang="de-DE" sz="2100" dirty="0"/>
              <a:t>-    Strategischer Aufbau von </a:t>
            </a:r>
            <a:r>
              <a:rPr lang="de-DE" sz="2100" dirty="0" err="1"/>
              <a:t>Autor:innenmarken</a:t>
            </a:r>
            <a:endParaRPr lang="de-DE" sz="21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2A4015-3C7F-D366-5208-6CAE67EF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310" y="246712"/>
            <a:ext cx="983483" cy="11593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6" y="206477"/>
            <a:ext cx="2795539" cy="6008055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Begrüßung &amp; Einleitung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982" y="850052"/>
            <a:ext cx="4204029" cy="5326911"/>
          </a:xfrm>
        </p:spPr>
        <p:txBody>
          <a:bodyPr>
            <a:normAutofit/>
          </a:bodyPr>
          <a:lstStyle/>
          <a:p>
            <a:pPr>
              <a:defRPr sz="1400"/>
            </a:pPr>
            <a:r>
              <a:rPr lang="de-DE" sz="2100" b="1" dirty="0"/>
              <a:t>Ergebnisse der Projektarbeit zum Thema</a:t>
            </a:r>
            <a:r>
              <a:rPr lang="de-DE" sz="2100" dirty="0"/>
              <a:t> „Datengetrieben Buchmarktanalyse, NLP-basiertes Empfehlungssystem, und Verfilmungsprognose mittels Maschine Learning“.</a:t>
            </a:r>
            <a:br>
              <a:rPr lang="de-DE" sz="2100" dirty="0"/>
            </a:br>
            <a:endParaRPr lang="de-DE" sz="2100" dirty="0"/>
          </a:p>
          <a:p>
            <a:pPr>
              <a:defRPr sz="1400"/>
            </a:pPr>
            <a:r>
              <a:rPr lang="de-DE" sz="2100" b="1" dirty="0"/>
              <a:t>Team: </a:t>
            </a:r>
          </a:p>
          <a:p>
            <a:pPr marL="0" indent="0">
              <a:buNone/>
              <a:defRPr sz="1400"/>
            </a:pPr>
            <a:r>
              <a:rPr lang="de-DE" sz="2100" dirty="0"/>
              <a:t>       Lena </a:t>
            </a:r>
            <a:r>
              <a:rPr lang="de-DE" sz="2100" dirty="0" err="1"/>
              <a:t>Wowchik</a:t>
            </a: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dirty="0"/>
              <a:t>       Arina </a:t>
            </a:r>
            <a:r>
              <a:rPr lang="de-DE" sz="2100"/>
              <a:t>Weingard</a:t>
            </a:r>
            <a:endParaRPr lang="de-DE" sz="2100" dirty="0"/>
          </a:p>
          <a:p>
            <a:pPr marL="0" indent="0">
              <a:buNone/>
              <a:defRPr sz="1400"/>
            </a:pPr>
            <a:r>
              <a:rPr lang="de-DE" sz="2100" dirty="0"/>
              <a:t>       Julia Schober</a:t>
            </a:r>
          </a:p>
          <a:p>
            <a:pPr>
              <a:defRPr sz="1400"/>
            </a:pPr>
            <a:endParaRPr lang="de-DE" sz="21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65E7E6-46AE-48AB-6480-ACDE070B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3" y="2227139"/>
            <a:ext cx="2182557" cy="25727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35382C-B650-F578-3210-BC9BD990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428000"/>
            <a:ext cx="7935248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b="1" dirty="0" err="1">
                <a:solidFill>
                  <a:schemeClr val="bg1"/>
                </a:solidFill>
              </a:rPr>
              <a:t>Vielen</a:t>
            </a:r>
            <a:r>
              <a:rPr lang="en-US" sz="2400" b="1" dirty="0">
                <a:solidFill>
                  <a:schemeClr val="bg1"/>
                </a:solidFill>
              </a:rPr>
              <a:t> Dank für </a:t>
            </a:r>
            <a:r>
              <a:rPr lang="en-US" sz="2400" b="1" dirty="0" err="1">
                <a:solidFill>
                  <a:schemeClr val="bg1"/>
                </a:solidFill>
              </a:rPr>
              <a:t>Ihre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Aufmerksamkeit</a:t>
            </a:r>
            <a:r>
              <a:rPr lang="en-US" sz="2400" b="1" dirty="0">
                <a:solidFill>
                  <a:schemeClr val="bg1"/>
                </a:solidFill>
              </a:rPr>
              <a:t>! </a:t>
            </a:r>
          </a:p>
          <a:p>
            <a:pPr algn="l" defTabSz="914400"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Inhaltsplatzhalter 6" descr="Ein Bild, das Büroausstattung, Buch, Schreibwaren, Allgemeine Versorgung enthält.&#10;&#10;KI-generierte Inhalte können fehlerhaft sein.">
            <a:extLst>
              <a:ext uri="{FF2B5EF4-FFF2-40B4-BE49-F238E27FC236}">
                <a16:creationId xmlns:a16="http://schemas.microsoft.com/office/drawing/2014/main" id="{7ED67891-C15C-0195-462C-15ECDA13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418" b="4295"/>
          <a:stretch>
            <a:fillRect/>
          </a:stretch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9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61">
            <a:extLst>
              <a:ext uri="{FF2B5EF4-FFF2-40B4-BE49-F238E27FC236}">
                <a16:creationId xmlns:a16="http://schemas.microsoft.com/office/drawing/2014/main" id="{79B4B56F-BCC9-4009-91E2-AE49F626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D60650-1B23-3F88-C926-89A1ABBB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26" b="18923"/>
          <a:stretch>
            <a:fillRect/>
          </a:stretch>
        </p:blipFill>
        <p:spPr>
          <a:xfrm>
            <a:off x="4" y="3557522"/>
            <a:ext cx="4500562" cy="3300478"/>
          </a:xfrm>
          <a:custGeom>
            <a:avLst/>
            <a:gdLst/>
            <a:ahLst/>
            <a:cxnLst/>
            <a:rect l="l" t="t" r="r" b="b"/>
            <a:pathLst>
              <a:path w="6000749" h="3300478">
                <a:moveTo>
                  <a:pt x="0" y="0"/>
                </a:moveTo>
                <a:lnTo>
                  <a:pt x="72689" y="17405"/>
                </a:lnTo>
                <a:cubicBezTo>
                  <a:pt x="148479" y="30382"/>
                  <a:pt x="220740" y="46697"/>
                  <a:pt x="296224" y="60096"/>
                </a:cubicBezTo>
                <a:cubicBezTo>
                  <a:pt x="370204" y="73143"/>
                  <a:pt x="437718" y="89378"/>
                  <a:pt x="480347" y="125215"/>
                </a:cubicBezTo>
                <a:cubicBezTo>
                  <a:pt x="499354" y="141006"/>
                  <a:pt x="525380" y="157497"/>
                  <a:pt x="557941" y="163614"/>
                </a:cubicBezTo>
                <a:cubicBezTo>
                  <a:pt x="604343" y="172287"/>
                  <a:pt x="661151" y="169659"/>
                  <a:pt x="711163" y="175552"/>
                </a:cubicBezTo>
                <a:cubicBezTo>
                  <a:pt x="770061" y="182442"/>
                  <a:pt x="837586" y="186026"/>
                  <a:pt x="879547" y="204397"/>
                </a:cubicBezTo>
                <a:cubicBezTo>
                  <a:pt x="916853" y="220789"/>
                  <a:pt x="953852" y="232503"/>
                  <a:pt x="1001114" y="239543"/>
                </a:cubicBezTo>
                <a:cubicBezTo>
                  <a:pt x="1034229" y="244449"/>
                  <a:pt x="1060244" y="258297"/>
                  <a:pt x="1094193" y="261385"/>
                </a:cubicBezTo>
                <a:cubicBezTo>
                  <a:pt x="1138864" y="265585"/>
                  <a:pt x="1183576" y="267514"/>
                  <a:pt x="1223712" y="278215"/>
                </a:cubicBezTo>
                <a:cubicBezTo>
                  <a:pt x="1265353" y="289267"/>
                  <a:pt x="1311848" y="296040"/>
                  <a:pt x="1355116" y="305727"/>
                </a:cubicBezTo>
                <a:cubicBezTo>
                  <a:pt x="1378077" y="310948"/>
                  <a:pt x="1397486" y="319319"/>
                  <a:pt x="1419784" y="325013"/>
                </a:cubicBezTo>
                <a:cubicBezTo>
                  <a:pt x="1460606" y="335426"/>
                  <a:pt x="1502092" y="345368"/>
                  <a:pt x="1543855" y="354703"/>
                </a:cubicBezTo>
                <a:cubicBezTo>
                  <a:pt x="1585613" y="364041"/>
                  <a:pt x="1625936" y="376036"/>
                  <a:pt x="1671044" y="380741"/>
                </a:cubicBezTo>
                <a:cubicBezTo>
                  <a:pt x="1747929" y="388654"/>
                  <a:pt x="1830544" y="388195"/>
                  <a:pt x="1905503" y="397893"/>
                </a:cubicBezTo>
                <a:cubicBezTo>
                  <a:pt x="1981585" y="407807"/>
                  <a:pt x="2054121" y="423516"/>
                  <a:pt x="2122943" y="441264"/>
                </a:cubicBezTo>
                <a:cubicBezTo>
                  <a:pt x="2177383" y="455211"/>
                  <a:pt x="2228579" y="469433"/>
                  <a:pt x="2294750" y="471131"/>
                </a:cubicBezTo>
                <a:cubicBezTo>
                  <a:pt x="2331675" y="472095"/>
                  <a:pt x="2371411" y="480021"/>
                  <a:pt x="2395406" y="492458"/>
                </a:cubicBezTo>
                <a:cubicBezTo>
                  <a:pt x="2447356" y="519599"/>
                  <a:pt x="2511089" y="534865"/>
                  <a:pt x="2582173" y="545492"/>
                </a:cubicBezTo>
                <a:cubicBezTo>
                  <a:pt x="2677107" y="559893"/>
                  <a:pt x="2771049" y="575002"/>
                  <a:pt x="2866260" y="588796"/>
                </a:cubicBezTo>
                <a:cubicBezTo>
                  <a:pt x="2922428" y="597021"/>
                  <a:pt x="2978373" y="606221"/>
                  <a:pt x="3037154" y="609730"/>
                </a:cubicBezTo>
                <a:cubicBezTo>
                  <a:pt x="3157310" y="617134"/>
                  <a:pt x="3279823" y="620612"/>
                  <a:pt x="3400817" y="626198"/>
                </a:cubicBezTo>
                <a:cubicBezTo>
                  <a:pt x="3440399" y="627913"/>
                  <a:pt x="3478286" y="633081"/>
                  <a:pt x="3518453" y="633771"/>
                </a:cubicBezTo>
                <a:cubicBezTo>
                  <a:pt x="3561907" y="634557"/>
                  <a:pt x="3607885" y="630075"/>
                  <a:pt x="3651342" y="630861"/>
                </a:cubicBezTo>
                <a:cubicBezTo>
                  <a:pt x="3723632" y="632064"/>
                  <a:pt x="3794230" y="636720"/>
                  <a:pt x="3866543" y="638109"/>
                </a:cubicBezTo>
                <a:cubicBezTo>
                  <a:pt x="4006046" y="640675"/>
                  <a:pt x="4145773" y="642266"/>
                  <a:pt x="4285471" y="643671"/>
                </a:cubicBezTo>
                <a:cubicBezTo>
                  <a:pt x="4315374" y="643936"/>
                  <a:pt x="4347225" y="639959"/>
                  <a:pt x="4376825" y="640644"/>
                </a:cubicBezTo>
                <a:cubicBezTo>
                  <a:pt x="4455420" y="642648"/>
                  <a:pt x="4533819" y="645811"/>
                  <a:pt x="4611883" y="649214"/>
                </a:cubicBezTo>
                <a:cubicBezTo>
                  <a:pt x="4659172" y="651342"/>
                  <a:pt x="4705681" y="655657"/>
                  <a:pt x="4753273" y="657363"/>
                </a:cubicBezTo>
                <a:cubicBezTo>
                  <a:pt x="4791348" y="658728"/>
                  <a:pt x="4830282" y="658460"/>
                  <a:pt x="4869416" y="657032"/>
                </a:cubicBezTo>
                <a:cubicBezTo>
                  <a:pt x="4903113" y="655812"/>
                  <a:pt x="4937685" y="650501"/>
                  <a:pt x="4971133" y="650072"/>
                </a:cubicBezTo>
                <a:cubicBezTo>
                  <a:pt x="5061656" y="648862"/>
                  <a:pt x="5151315" y="649288"/>
                  <a:pt x="5241228" y="648921"/>
                </a:cubicBezTo>
                <a:cubicBezTo>
                  <a:pt x="5277251" y="648692"/>
                  <a:pt x="5313809" y="647064"/>
                  <a:pt x="5348948" y="648281"/>
                </a:cubicBezTo>
                <a:cubicBezTo>
                  <a:pt x="5442983" y="651292"/>
                  <a:pt x="5535908" y="656726"/>
                  <a:pt x="5630171" y="658761"/>
                </a:cubicBezTo>
                <a:cubicBezTo>
                  <a:pt x="5708354" y="660446"/>
                  <a:pt x="5788179" y="658309"/>
                  <a:pt x="5867227" y="658360"/>
                </a:cubicBezTo>
                <a:cubicBezTo>
                  <a:pt x="5900754" y="658487"/>
                  <a:pt x="5933144" y="660851"/>
                  <a:pt x="5966562" y="660236"/>
                </a:cubicBezTo>
                <a:lnTo>
                  <a:pt x="6000749" y="659419"/>
                </a:lnTo>
                <a:lnTo>
                  <a:pt x="6000749" y="3300478"/>
                </a:lnTo>
                <a:lnTo>
                  <a:pt x="0" y="3300478"/>
                </a:lnTo>
                <a:close/>
              </a:path>
            </a:pathLst>
          </a:custGeom>
        </p:spPr>
      </p:pic>
      <p:pic>
        <p:nvPicPr>
          <p:cNvPr id="9" name="Grafik 8" descr="Nahaufnahme weißer Tulpen als Hintergrundbild">
            <a:extLst>
              <a:ext uri="{FF2B5EF4-FFF2-40B4-BE49-F238E27FC236}">
                <a16:creationId xmlns:a16="http://schemas.microsoft.com/office/drawing/2014/main" id="{22FE2B8F-C3EF-EECC-A369-1C926EBC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98" r="2435" b="-1"/>
          <a:stretch>
            <a:fillRect/>
          </a:stretch>
        </p:blipFill>
        <p:spPr>
          <a:xfrm>
            <a:off x="4643433" y="3477464"/>
            <a:ext cx="4500563" cy="3380536"/>
          </a:xfrm>
          <a:custGeom>
            <a:avLst/>
            <a:gdLst/>
            <a:ahLst/>
            <a:cxnLst/>
            <a:rect l="l" t="t" r="r" b="b"/>
            <a:pathLst>
              <a:path w="6000750" h="3380536">
                <a:moveTo>
                  <a:pt x="6000750" y="0"/>
                </a:moveTo>
                <a:lnTo>
                  <a:pt x="6000750" y="3380536"/>
                </a:lnTo>
                <a:lnTo>
                  <a:pt x="0" y="3380536"/>
                </a:lnTo>
                <a:lnTo>
                  <a:pt x="0" y="734920"/>
                </a:lnTo>
                <a:lnTo>
                  <a:pt x="1093" y="734894"/>
                </a:lnTo>
                <a:cubicBezTo>
                  <a:pt x="43982" y="734250"/>
                  <a:pt x="86046" y="738067"/>
                  <a:pt x="129383" y="735472"/>
                </a:cubicBezTo>
                <a:cubicBezTo>
                  <a:pt x="232305" y="729284"/>
                  <a:pt x="335599" y="720589"/>
                  <a:pt x="438999" y="712634"/>
                </a:cubicBezTo>
                <a:cubicBezTo>
                  <a:pt x="545632" y="704405"/>
                  <a:pt x="651967" y="696598"/>
                  <a:pt x="758502" y="687629"/>
                </a:cubicBezTo>
                <a:cubicBezTo>
                  <a:pt x="816777" y="682526"/>
                  <a:pt x="875042" y="674778"/>
                  <a:pt x="933290" y="669489"/>
                </a:cubicBezTo>
                <a:cubicBezTo>
                  <a:pt x="984350" y="664848"/>
                  <a:pt x="1035368" y="662477"/>
                  <a:pt x="1086504" y="658393"/>
                </a:cubicBezTo>
                <a:cubicBezTo>
                  <a:pt x="1130780" y="654718"/>
                  <a:pt x="1175255" y="649883"/>
                  <a:pt x="1219532" y="646211"/>
                </a:cubicBezTo>
                <a:cubicBezTo>
                  <a:pt x="1290460" y="640432"/>
                  <a:pt x="1361111" y="635262"/>
                  <a:pt x="1431709" y="629721"/>
                </a:cubicBezTo>
                <a:cubicBezTo>
                  <a:pt x="1461215" y="627211"/>
                  <a:pt x="1492576" y="627456"/>
                  <a:pt x="1519665" y="620761"/>
                </a:cubicBezTo>
                <a:cubicBezTo>
                  <a:pt x="1587914" y="603847"/>
                  <a:pt x="1656385" y="596155"/>
                  <a:pt x="1725964" y="591136"/>
                </a:cubicBezTo>
                <a:cubicBezTo>
                  <a:pt x="1749760" y="589442"/>
                  <a:pt x="1775052" y="585455"/>
                  <a:pt x="1797448" y="579050"/>
                </a:cubicBezTo>
                <a:cubicBezTo>
                  <a:pt x="1843314" y="566085"/>
                  <a:pt x="1887378" y="550735"/>
                  <a:pt x="1932321" y="536393"/>
                </a:cubicBezTo>
                <a:cubicBezTo>
                  <a:pt x="1937187" y="534756"/>
                  <a:pt x="1943228" y="533703"/>
                  <a:pt x="1948501" y="532386"/>
                </a:cubicBezTo>
                <a:cubicBezTo>
                  <a:pt x="1978396" y="524909"/>
                  <a:pt x="2007929" y="517486"/>
                  <a:pt x="2037878" y="510381"/>
                </a:cubicBezTo>
                <a:cubicBezTo>
                  <a:pt x="2054084" y="506558"/>
                  <a:pt x="2070836" y="503979"/>
                  <a:pt x="2087074" y="500340"/>
                </a:cubicBezTo>
                <a:cubicBezTo>
                  <a:pt x="2149871" y="486094"/>
                  <a:pt x="2221077" y="484809"/>
                  <a:pt x="2272856" y="454575"/>
                </a:cubicBezTo>
                <a:cubicBezTo>
                  <a:pt x="2306493" y="435047"/>
                  <a:pt x="2341593" y="433439"/>
                  <a:pt x="2380102" y="430210"/>
                </a:cubicBezTo>
                <a:cubicBezTo>
                  <a:pt x="2409255" y="427750"/>
                  <a:pt x="2438805" y="422967"/>
                  <a:pt x="2468101" y="418977"/>
                </a:cubicBezTo>
                <a:cubicBezTo>
                  <a:pt x="2519583" y="412197"/>
                  <a:pt x="2571012" y="405050"/>
                  <a:pt x="2622546" y="398641"/>
                </a:cubicBezTo>
                <a:cubicBezTo>
                  <a:pt x="2639021" y="396667"/>
                  <a:pt x="2656456" y="398901"/>
                  <a:pt x="2672416" y="395869"/>
                </a:cubicBezTo>
                <a:cubicBezTo>
                  <a:pt x="2746162" y="381759"/>
                  <a:pt x="2819618" y="365613"/>
                  <a:pt x="2893417" y="351874"/>
                </a:cubicBezTo>
                <a:cubicBezTo>
                  <a:pt x="2935273" y="344015"/>
                  <a:pt x="2978970" y="341367"/>
                  <a:pt x="3020364" y="332819"/>
                </a:cubicBezTo>
                <a:cubicBezTo>
                  <a:pt x="3068129" y="322982"/>
                  <a:pt x="3114165" y="308673"/>
                  <a:pt x="3161340" y="297221"/>
                </a:cubicBezTo>
                <a:cubicBezTo>
                  <a:pt x="3174361" y="294043"/>
                  <a:pt x="3189234" y="293619"/>
                  <a:pt x="3203209" y="292002"/>
                </a:cubicBezTo>
                <a:cubicBezTo>
                  <a:pt x="3218968" y="290132"/>
                  <a:pt x="3234424" y="288682"/>
                  <a:pt x="3250157" y="286626"/>
                </a:cubicBezTo>
                <a:cubicBezTo>
                  <a:pt x="3298044" y="280172"/>
                  <a:pt x="3345797" y="272792"/>
                  <a:pt x="3393816" y="267263"/>
                </a:cubicBezTo>
                <a:cubicBezTo>
                  <a:pt x="3423190" y="263828"/>
                  <a:pt x="3454970" y="267035"/>
                  <a:pt x="3481707" y="260387"/>
                </a:cubicBezTo>
                <a:cubicBezTo>
                  <a:pt x="3536267" y="247128"/>
                  <a:pt x="3593313" y="251261"/>
                  <a:pt x="3647214" y="233375"/>
                </a:cubicBezTo>
                <a:cubicBezTo>
                  <a:pt x="3663930" y="227969"/>
                  <a:pt x="3688543" y="232010"/>
                  <a:pt x="3709301" y="229426"/>
                </a:cubicBezTo>
                <a:cubicBezTo>
                  <a:pt x="3761192" y="222966"/>
                  <a:pt x="3812924" y="215397"/>
                  <a:pt x="3864656" y="207827"/>
                </a:cubicBezTo>
                <a:cubicBezTo>
                  <a:pt x="3911037" y="201021"/>
                  <a:pt x="3959597" y="196736"/>
                  <a:pt x="4003477" y="185188"/>
                </a:cubicBezTo>
                <a:cubicBezTo>
                  <a:pt x="4049448" y="172966"/>
                  <a:pt x="4091674" y="167696"/>
                  <a:pt x="4137906" y="167519"/>
                </a:cubicBezTo>
                <a:cubicBezTo>
                  <a:pt x="4169570" y="167345"/>
                  <a:pt x="4202490" y="163215"/>
                  <a:pt x="4234799" y="159925"/>
                </a:cubicBezTo>
                <a:cubicBezTo>
                  <a:pt x="4269635" y="156466"/>
                  <a:pt x="4307277" y="147130"/>
                  <a:pt x="4339561" y="148755"/>
                </a:cubicBezTo>
                <a:cubicBezTo>
                  <a:pt x="4435674" y="153547"/>
                  <a:pt x="4532250" y="143733"/>
                  <a:pt x="4630056" y="129778"/>
                </a:cubicBezTo>
                <a:cubicBezTo>
                  <a:pt x="4647906" y="127231"/>
                  <a:pt x="4665742" y="122044"/>
                  <a:pt x="4682476" y="116824"/>
                </a:cubicBezTo>
                <a:cubicBezTo>
                  <a:pt x="4780053" y="85907"/>
                  <a:pt x="4880569" y="73077"/>
                  <a:pt x="4983755" y="68740"/>
                </a:cubicBezTo>
                <a:cubicBezTo>
                  <a:pt x="5005134" y="67956"/>
                  <a:pt x="5028744" y="64966"/>
                  <a:pt x="5049489" y="59740"/>
                </a:cubicBezTo>
                <a:cubicBezTo>
                  <a:pt x="5107823" y="44808"/>
                  <a:pt x="5163760" y="25875"/>
                  <a:pt x="5222715" y="12743"/>
                </a:cubicBezTo>
                <a:cubicBezTo>
                  <a:pt x="5320150" y="-8899"/>
                  <a:pt x="5409108" y="4464"/>
                  <a:pt x="5499654" y="8541"/>
                </a:cubicBezTo>
                <a:cubicBezTo>
                  <a:pt x="5585786" y="12301"/>
                  <a:pt x="5662247" y="37645"/>
                  <a:pt x="5760350" y="15528"/>
                </a:cubicBezTo>
                <a:cubicBezTo>
                  <a:pt x="5770235" y="13363"/>
                  <a:pt x="5782015" y="16781"/>
                  <a:pt x="5793267" y="16498"/>
                </a:cubicBezTo>
                <a:cubicBezTo>
                  <a:pt x="5824109" y="15685"/>
                  <a:pt x="5855057" y="15611"/>
                  <a:pt x="5885995" y="12898"/>
                </a:cubicBezTo>
                <a:cubicBezTo>
                  <a:pt x="5923792" y="9771"/>
                  <a:pt x="5961883" y="3581"/>
                  <a:pt x="5999626" y="83"/>
                </a:cubicBezTo>
                <a:close/>
              </a:path>
            </a:pathLst>
          </a:custGeom>
        </p:spPr>
      </p:pic>
      <p:grpSp>
        <p:nvGrpSpPr>
          <p:cNvPr id="248" name="Group 63">
            <a:extLst>
              <a:ext uri="{FF2B5EF4-FFF2-40B4-BE49-F238E27FC236}">
                <a16:creationId xmlns:a16="http://schemas.microsoft.com/office/drawing/2014/main" id="{770B9411-A26D-4F61-AA38-0B77CFF58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14035"/>
            <a:ext cx="9144000" cy="1203824"/>
            <a:chOff x="0" y="3014035"/>
            <a:chExt cx="12192000" cy="1203824"/>
          </a:xfrm>
        </p:grpSpPr>
        <p:sp>
          <p:nvSpPr>
            <p:cNvPr id="249" name="Freeform: Shape 64">
              <a:extLst>
                <a:ext uri="{FF2B5EF4-FFF2-40B4-BE49-F238E27FC236}">
                  <a16:creationId xmlns:a16="http://schemas.microsoft.com/office/drawing/2014/main" id="{50B2A89E-A97A-4FA1-9512-8C6F1C60F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6200000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0" name="Freeform: Shape 65">
              <a:extLst>
                <a:ext uri="{FF2B5EF4-FFF2-40B4-BE49-F238E27FC236}">
                  <a16:creationId xmlns:a16="http://schemas.microsoft.com/office/drawing/2014/main" id="{2E89A7A5-0E38-41FA-99A1-057DFCDD6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4E7648A-62D4-53C1-05A9-B9785850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675"/>
            <a:ext cx="3293268" cy="2015487"/>
          </a:xfrm>
        </p:spPr>
        <p:txBody>
          <a:bodyPr anchor="t">
            <a:normAutofit/>
          </a:bodyPr>
          <a:lstStyle/>
          <a:p>
            <a:r>
              <a:rPr lang="de-DE" sz="3500" b="1">
                <a:solidFill>
                  <a:schemeClr val="bg1"/>
                </a:solidFill>
              </a:rPr>
              <a:t>Danksagung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B86FC1-DC23-76CE-31DF-AE9F52F9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928" y="631604"/>
            <a:ext cx="4997783" cy="24225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Vielen Dank </a:t>
            </a:r>
          </a:p>
          <a:p>
            <a:pPr marL="0" indent="0">
              <a:buNone/>
            </a:pP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an alle </a:t>
            </a:r>
            <a:r>
              <a:rPr lang="de-DE" sz="2400" b="1" dirty="0" err="1">
                <a:solidFill>
                  <a:schemeClr val="bg1">
                    <a:alpha val="80000"/>
                  </a:schemeClr>
                </a:solidFill>
              </a:rPr>
              <a:t>Dozent:innen</a:t>
            </a: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,</a:t>
            </a:r>
            <a:br>
              <a:rPr lang="de-DE" sz="2400" b="1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de-DE" sz="2400" b="1" dirty="0" err="1">
                <a:solidFill>
                  <a:schemeClr val="bg1">
                    <a:alpha val="80000"/>
                  </a:schemeClr>
                </a:solidFill>
              </a:rPr>
              <a:t>Organisator:innen</a:t>
            </a: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und Mitstudierenden</a:t>
            </a:r>
          </a:p>
          <a:p>
            <a:pPr marL="0" indent="0">
              <a:buNone/>
            </a:pP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für die lehrreiche </a:t>
            </a:r>
          </a:p>
          <a:p>
            <a:pPr marL="0" indent="0">
              <a:buNone/>
            </a:pPr>
            <a:r>
              <a:rPr lang="de-DE" sz="2400" b="1" dirty="0">
                <a:solidFill>
                  <a:schemeClr val="bg1">
                    <a:alpha val="80000"/>
                  </a:schemeClr>
                </a:solidFill>
              </a:rPr>
              <a:t>und inspirierende Zeit!</a:t>
            </a:r>
          </a:p>
        </p:txBody>
      </p:sp>
    </p:spTree>
    <p:extLst>
      <p:ext uri="{BB962C8B-B14F-4D97-AF65-F5344CB8AC3E}">
        <p14:creationId xmlns:p14="http://schemas.microsoft.com/office/powerpoint/2010/main" val="49363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74" y="363794"/>
            <a:ext cx="2805371" cy="5850738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Projektüberblick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4916" y="850052"/>
            <a:ext cx="4729316" cy="5326911"/>
          </a:xfrm>
        </p:spPr>
        <p:txBody>
          <a:bodyPr>
            <a:normAutofit/>
          </a:bodyPr>
          <a:lstStyle/>
          <a:p>
            <a:pPr>
              <a:defRPr sz="1400"/>
            </a:pPr>
            <a:r>
              <a:rPr lang="de-DE" sz="1900" b="1" dirty="0"/>
              <a:t>Ziel</a:t>
            </a:r>
            <a:r>
              <a:rPr lang="de-DE" sz="1900" dirty="0"/>
              <a:t>: Entwicklung einer interaktiven Datenanalyse-App mit </a:t>
            </a:r>
            <a:r>
              <a:rPr lang="de-DE" sz="1900" dirty="0" err="1"/>
              <a:t>Streamlit</a:t>
            </a:r>
            <a:r>
              <a:rPr lang="de-DE" sz="1900" dirty="0"/>
              <a:t> </a:t>
            </a:r>
          </a:p>
          <a:p>
            <a:pPr marL="0" indent="0">
              <a:buNone/>
              <a:defRPr sz="1400"/>
            </a:pPr>
            <a:endParaRPr lang="de-DE" sz="1900" dirty="0"/>
          </a:p>
          <a:p>
            <a:pPr marL="0" indent="0">
              <a:buNone/>
              <a:defRPr sz="1400"/>
            </a:pPr>
            <a:r>
              <a:rPr lang="de-DE" sz="1900" b="1" dirty="0"/>
              <a:t>Funktionen der App: </a:t>
            </a:r>
          </a:p>
          <a:p>
            <a:pPr>
              <a:defRPr sz="1400"/>
            </a:pPr>
            <a:r>
              <a:rPr lang="de-DE" sz="1900" dirty="0"/>
              <a:t>NLP-basiertes Empfehlungssystem </a:t>
            </a:r>
          </a:p>
          <a:p>
            <a:pPr>
              <a:defRPr sz="1400"/>
            </a:pPr>
            <a:r>
              <a:rPr lang="de-DE" sz="1900" dirty="0"/>
              <a:t>ML-Modell zur Verfilmungsprognose </a:t>
            </a:r>
          </a:p>
          <a:p>
            <a:pPr>
              <a:defRPr sz="1400"/>
            </a:pPr>
            <a:r>
              <a:rPr lang="de-DE" sz="1900" dirty="0"/>
              <a:t>Wirtschaftsanalyse </a:t>
            </a:r>
          </a:p>
          <a:p>
            <a:pPr>
              <a:defRPr sz="1400"/>
            </a:pPr>
            <a:endParaRPr lang="de-DE" sz="1900" dirty="0"/>
          </a:p>
          <a:p>
            <a:pPr marL="0" indent="0">
              <a:buNone/>
              <a:defRPr sz="1400"/>
            </a:pPr>
            <a:endParaRPr lang="de-DE" sz="1900" dirty="0"/>
          </a:p>
          <a:p>
            <a:pPr marL="0" indent="0">
              <a:buNone/>
              <a:defRPr sz="1400"/>
            </a:pPr>
            <a:r>
              <a:rPr lang="de-DE" sz="1900" b="1" dirty="0" err="1"/>
              <a:t>Nutzer:innen</a:t>
            </a:r>
            <a:r>
              <a:rPr lang="de-DE" sz="1900" b="1" dirty="0"/>
              <a:t> können: </a:t>
            </a:r>
          </a:p>
          <a:p>
            <a:pPr marL="0" indent="0">
              <a:buNone/>
              <a:defRPr sz="1400"/>
            </a:pPr>
            <a:r>
              <a:rPr lang="de-DE" sz="1900" dirty="0"/>
              <a:t>- Buchdaten explorieren </a:t>
            </a:r>
          </a:p>
          <a:p>
            <a:pPr marL="0" indent="0">
              <a:buNone/>
              <a:defRPr sz="1400"/>
            </a:pPr>
            <a:r>
              <a:rPr lang="de-DE" sz="1900" dirty="0"/>
              <a:t>- Personalisierte Empfehlungen erhalten </a:t>
            </a:r>
          </a:p>
          <a:p>
            <a:pPr marL="0" indent="0">
              <a:buNone/>
              <a:defRPr sz="1400"/>
            </a:pPr>
            <a:r>
              <a:rPr lang="de-DE" sz="1900" dirty="0"/>
              <a:t>- Bestseller-Verfilmungspotenziale erkennen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ED237F-BF3C-C4AB-60DE-994F5998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3" y="2368774"/>
            <a:ext cx="2182557" cy="257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295B03-678B-ED09-00FE-FDCE22E2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1814321"/>
            <a:ext cx="58293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b="1" dirty="0" err="1"/>
              <a:t>Streamlit</a:t>
            </a:r>
            <a:r>
              <a:rPr lang="en-US" sz="2800" b="1" dirty="0"/>
              <a:t>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DDF428-C4DA-9211-8E30-609C912D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8" y="570272"/>
            <a:ext cx="8313304" cy="481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0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74" y="196645"/>
            <a:ext cx="2805371" cy="6017887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Modelle &amp; Methoden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582" y="850052"/>
            <a:ext cx="4857134" cy="5326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1400"/>
            </a:pPr>
            <a:r>
              <a:rPr lang="de-DE" sz="2100" dirty="0"/>
              <a:t>Explorative Analyse: Pandas, </a:t>
            </a:r>
            <a:r>
              <a:rPr lang="de-DE" sz="2100" dirty="0" err="1"/>
              <a:t>Matplotlib</a:t>
            </a:r>
            <a:r>
              <a:rPr lang="de-DE" sz="2100" dirty="0"/>
              <a:t>, </a:t>
            </a:r>
            <a:r>
              <a:rPr lang="de-DE" sz="2100" dirty="0" err="1"/>
              <a:t>Seaborn</a:t>
            </a:r>
            <a:r>
              <a:rPr lang="de-DE" sz="2100" dirty="0"/>
              <a:t>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Lineare Regression (Umsatzfaktoren)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Korrelation: Pearson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Logistische Regression (Verfilmungsprognose)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Modellbewertung: </a:t>
            </a:r>
            <a:r>
              <a:rPr lang="de-DE" sz="2100" dirty="0" err="1"/>
              <a:t>Accuracy</a:t>
            </a:r>
            <a:r>
              <a:rPr lang="de-DE" sz="2100" dirty="0"/>
              <a:t>, Precision, Recall, AUC NLP &amp; Textanalyse: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 err="1"/>
              <a:t>SentenceTransformers</a:t>
            </a:r>
            <a:r>
              <a:rPr lang="de-DE" sz="2100" dirty="0"/>
              <a:t>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TF-IDF &amp; </a:t>
            </a:r>
            <a:r>
              <a:rPr lang="de-DE" sz="2100" dirty="0" err="1"/>
              <a:t>Cosine</a:t>
            </a:r>
            <a:r>
              <a:rPr lang="de-DE" sz="2100" dirty="0"/>
              <a:t> </a:t>
            </a:r>
            <a:r>
              <a:rPr lang="de-DE" sz="2100" dirty="0" err="1"/>
              <a:t>Similarity</a:t>
            </a:r>
            <a:r>
              <a:rPr lang="de-DE" sz="2100" dirty="0"/>
              <a:t>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Text </a:t>
            </a:r>
            <a:r>
              <a:rPr lang="de-DE" sz="2100" dirty="0" err="1"/>
              <a:t>Preprocessing</a:t>
            </a:r>
            <a:r>
              <a:rPr lang="de-DE" sz="2100" dirty="0"/>
              <a:t>: Tokenisierung,</a:t>
            </a:r>
            <a:br>
              <a:rPr lang="de-DE" sz="2100" dirty="0"/>
            </a:br>
            <a:r>
              <a:rPr lang="de-DE" sz="2100" dirty="0" err="1"/>
              <a:t>Stopwords</a:t>
            </a:r>
            <a:r>
              <a:rPr lang="de-DE" sz="2100" dirty="0"/>
              <a:t> (NLTK, </a:t>
            </a:r>
            <a:r>
              <a:rPr lang="de-DE" sz="2100" dirty="0" err="1"/>
              <a:t>scikit-learn</a:t>
            </a:r>
            <a:r>
              <a:rPr lang="de-DE" sz="2100" dirty="0"/>
              <a:t>) </a:t>
            </a:r>
          </a:p>
          <a:p>
            <a:pPr>
              <a:lnSpc>
                <a:spcPct val="90000"/>
              </a:lnSpc>
              <a:defRPr sz="1400"/>
            </a:pPr>
            <a:r>
              <a:rPr lang="de-DE" sz="2100" dirty="0"/>
              <a:t> </a:t>
            </a:r>
            <a:r>
              <a:rPr lang="de-DE" sz="2100" dirty="0" err="1"/>
              <a:t>WordClouds</a:t>
            </a:r>
            <a:endParaRPr lang="de-DE" sz="21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1786CB-D76D-7700-B4F9-112D7B4B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5" y="2227139"/>
            <a:ext cx="2182557" cy="2572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73626"/>
            <a:ext cx="2736545" cy="5840906"/>
          </a:xfrm>
        </p:spPr>
        <p:txBody>
          <a:bodyPr anchor="t">
            <a:normAutofit/>
          </a:bodyPr>
          <a:lstStyle/>
          <a:p>
            <a:pPr algn="l"/>
            <a:r>
              <a:rPr lang="de-DE" sz="2800" b="1" dirty="0">
                <a:solidFill>
                  <a:schemeClr val="bg1"/>
                </a:solidFill>
              </a:rPr>
              <a:t>Technologien &amp; Tools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982" y="850052"/>
            <a:ext cx="4204029" cy="532691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b="1" dirty="0"/>
              <a:t>Technologien &amp; Bibliotheken: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dirty="0"/>
              <a:t> - </a:t>
            </a:r>
            <a:r>
              <a:rPr lang="de-DE" sz="2100" dirty="0" err="1"/>
              <a:t>Streamlit</a:t>
            </a:r>
            <a:r>
              <a:rPr lang="de-DE" sz="2100" dirty="0"/>
              <a:t>, Pandas, </a:t>
            </a:r>
            <a:r>
              <a:rPr lang="de-DE" sz="2100" dirty="0" err="1"/>
              <a:t>NumPy</a:t>
            </a:r>
            <a:r>
              <a:rPr lang="de-DE" sz="2100" dirty="0"/>
              <a:t>, </a:t>
            </a:r>
            <a:r>
              <a:rPr lang="de-DE" sz="2100" dirty="0" err="1"/>
              <a:t>scikit-learn</a:t>
            </a:r>
            <a:r>
              <a:rPr lang="de-DE" sz="2100" dirty="0"/>
              <a:t>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dirty="0"/>
              <a:t> - </a:t>
            </a:r>
            <a:r>
              <a:rPr lang="de-DE" sz="2100" dirty="0" err="1"/>
              <a:t>Matplotlib</a:t>
            </a:r>
            <a:r>
              <a:rPr lang="de-DE" sz="2100" dirty="0"/>
              <a:t>, </a:t>
            </a:r>
            <a:r>
              <a:rPr lang="de-DE" sz="2100" dirty="0" err="1"/>
              <a:t>Seaborn</a:t>
            </a:r>
            <a:r>
              <a:rPr lang="de-DE" sz="2100" dirty="0"/>
              <a:t>, </a:t>
            </a:r>
            <a:r>
              <a:rPr lang="de-DE" sz="2100" dirty="0" err="1"/>
              <a:t>SentenceTransformers</a:t>
            </a:r>
            <a:r>
              <a:rPr lang="de-DE" sz="2100" dirty="0"/>
              <a:t>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dirty="0"/>
              <a:t> - NLTK, </a:t>
            </a:r>
            <a:r>
              <a:rPr lang="de-DE" sz="2100" dirty="0" err="1"/>
              <a:t>PyTorch</a:t>
            </a:r>
            <a:r>
              <a:rPr lang="de-DE" sz="2100" dirty="0"/>
              <a:t>, </a:t>
            </a:r>
            <a:r>
              <a:rPr lang="de-DE" sz="2100" dirty="0" err="1"/>
              <a:t>requests</a:t>
            </a:r>
            <a:r>
              <a:rPr lang="de-DE" sz="2100" dirty="0"/>
              <a:t>, </a:t>
            </a:r>
            <a:r>
              <a:rPr lang="de-DE" sz="2100" dirty="0" err="1"/>
              <a:t>ast</a:t>
            </a:r>
            <a:r>
              <a:rPr lang="de-DE" sz="2100" dirty="0"/>
              <a:t> </a:t>
            </a:r>
          </a:p>
          <a:p>
            <a:pPr>
              <a:lnSpc>
                <a:spcPct val="90000"/>
              </a:lnSpc>
              <a:defRPr sz="1400"/>
            </a:pPr>
            <a:endParaRPr lang="de-DE" sz="2100" dirty="0"/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b="1" dirty="0"/>
              <a:t>Projektorganisation: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dirty="0"/>
              <a:t>  - SCRUM</a:t>
            </a:r>
            <a:br>
              <a:rPr lang="de-DE" sz="2100" dirty="0"/>
            </a:br>
            <a:r>
              <a:rPr lang="de-DE" sz="2100" dirty="0"/>
              <a:t>  - GitHub für Zusammenarbeit </a:t>
            </a:r>
            <a:r>
              <a:rPr lang="de-DE" sz="2100"/>
              <a:t>&amp; Versionskontrolle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endParaRPr lang="de-DE" sz="2100" b="1" dirty="0"/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b="1" dirty="0"/>
              <a:t>Datenquellen: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2100" dirty="0"/>
              <a:t>- </a:t>
            </a:r>
            <a:r>
              <a:rPr lang="de-DE" sz="2100" dirty="0" err="1"/>
              <a:t>Kaggle</a:t>
            </a:r>
            <a:r>
              <a:rPr lang="de-DE" sz="2100" dirty="0"/>
              <a:t>, </a:t>
            </a:r>
            <a:r>
              <a:rPr lang="de-DE" sz="2100" dirty="0" err="1"/>
              <a:t>Goodreads</a:t>
            </a:r>
            <a:r>
              <a:rPr lang="de-DE" sz="2100" dirty="0"/>
              <a:t>, Open Library, Google Books API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0FCB10-5590-F863-AF82-06EB42CB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3" y="2142632"/>
            <a:ext cx="2182557" cy="2572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4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6588" y="0"/>
            <a:ext cx="564740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2969" y="637763"/>
            <a:ext cx="4201043" cy="1627274"/>
          </a:xfrm>
        </p:spPr>
        <p:txBody>
          <a:bodyPr anchor="t">
            <a:normAutofit/>
          </a:bodyPr>
          <a:lstStyle/>
          <a:p>
            <a:pPr algn="l"/>
            <a:r>
              <a:rPr lang="de-DE" sz="4200" b="1"/>
              <a:t>Buchmarkt im Wandel</a:t>
            </a:r>
          </a:p>
        </p:txBody>
      </p:sp>
      <p:sp>
        <p:nvSpPr>
          <p:cNvPr id="152" name="Rectangle 14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2970" y="2380184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6" descr="Gruppe von Büchern">
            <a:extLst>
              <a:ext uri="{FF2B5EF4-FFF2-40B4-BE49-F238E27FC236}">
                <a16:creationId xmlns:a16="http://schemas.microsoft.com/office/drawing/2014/main" id="{362DB4AC-6089-C71A-69EE-73C057FB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39" r="21481" b="-2"/>
          <a:stretch>
            <a:fillRect/>
          </a:stretch>
        </p:blipFill>
        <p:spPr>
          <a:xfrm>
            <a:off x="866661" y="2137231"/>
            <a:ext cx="2184157" cy="257783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079982" y="2581067"/>
            <a:ext cx="4204030" cy="36334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b="1" dirty="0"/>
              <a:t>Internationale Trends (20 Jahre):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- Globalisierung &amp; </a:t>
            </a:r>
            <a:r>
              <a:rPr lang="de-DE" sz="1700" dirty="0" err="1"/>
              <a:t>Amazonisierung</a:t>
            </a:r>
            <a:r>
              <a:rPr lang="de-DE" sz="1700" dirty="0"/>
              <a:t>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- E-Books &amp; Hörbücher</a:t>
            </a:r>
            <a:br>
              <a:rPr lang="de-DE" sz="1700" dirty="0"/>
            </a:br>
            <a:r>
              <a:rPr lang="de-DE" sz="1700" dirty="0"/>
              <a:t>(besonders USA)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 - Self-Publishing boomt - </a:t>
            </a:r>
            <a:r>
              <a:rPr lang="de-DE" sz="1700" dirty="0" err="1"/>
              <a:t>Social</a:t>
            </a:r>
            <a:r>
              <a:rPr lang="de-DE" sz="1700" dirty="0"/>
              <a:t> Media-Einfluss (z. B. </a:t>
            </a:r>
            <a:r>
              <a:rPr lang="de-DE" sz="1700" dirty="0" err="1"/>
              <a:t>BookTok</a:t>
            </a:r>
            <a:r>
              <a:rPr lang="de-DE" sz="1700" dirty="0"/>
              <a:t>)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br>
              <a:rPr lang="de-DE" sz="1700" dirty="0"/>
            </a:br>
            <a:r>
              <a:rPr lang="de-DE" sz="1700" b="1" dirty="0"/>
              <a:t>Deutschland: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- Rückgang im stationären Handel, Online-Wachstum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- Print weiterhin führend -</a:t>
            </a:r>
            <a:br>
              <a:rPr lang="de-DE" sz="1700" dirty="0"/>
            </a:br>
            <a:r>
              <a:rPr lang="de-DE" sz="1700" dirty="0"/>
              <a:t>Hörbuch-Streaming wächst </a:t>
            </a:r>
          </a:p>
          <a:p>
            <a:pPr marL="0" indent="0">
              <a:lnSpc>
                <a:spcPct val="90000"/>
              </a:lnSpc>
              <a:buNone/>
              <a:defRPr sz="1400"/>
            </a:pPr>
            <a:r>
              <a:rPr lang="de-DE" sz="1700" dirty="0"/>
              <a:t>- Beliebt: Kinderbücher, Krimis, Sachbücher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3490714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2173707" cy="5576770"/>
          </a:xfrm>
        </p:spPr>
        <p:txBody>
          <a:bodyPr anchor="t">
            <a:normAutofit/>
          </a:bodyPr>
          <a:lstStyle/>
          <a:p>
            <a:pPr algn="l"/>
            <a:r>
              <a:rPr lang="de-DE" sz="3100" b="1">
                <a:solidFill>
                  <a:schemeClr val="bg1"/>
                </a:solidFill>
              </a:rPr>
              <a:t>Buchmarkt im Wandel</a:t>
            </a:r>
            <a:br>
              <a:rPr lang="de-DE" sz="3100" b="1">
                <a:solidFill>
                  <a:schemeClr val="bg1"/>
                </a:solidFill>
              </a:rPr>
            </a:br>
            <a:r>
              <a:rPr lang="de-DE" sz="3100">
                <a:solidFill>
                  <a:schemeClr val="bg1"/>
                </a:solidFill>
              </a:rPr>
              <a:t>Zentrale Markttrends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401" y="0"/>
            <a:ext cx="565459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9982" y="643465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079982" y="850052"/>
            <a:ext cx="4204029" cy="5326911"/>
          </a:xfr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lang="de-DE" sz="2100"/>
              <a:t>     - Digitalisierung &amp; Multiformat </a:t>
            </a:r>
          </a:p>
          <a:p>
            <a:pPr marL="0" indent="0">
              <a:buNone/>
              <a:defRPr sz="1400"/>
            </a:pPr>
            <a:endParaRPr lang="de-DE" sz="2100"/>
          </a:p>
          <a:p>
            <a:pPr marL="0" indent="0">
              <a:buNone/>
              <a:defRPr sz="1400"/>
            </a:pPr>
            <a:r>
              <a:rPr lang="de-DE" sz="2100"/>
              <a:t>     - Verändertes Leseverhalten (mobiler, kürzer, selektiver)</a:t>
            </a:r>
          </a:p>
          <a:p>
            <a:pPr marL="0" indent="0">
              <a:buNone/>
              <a:defRPr sz="1400"/>
            </a:pPr>
            <a:br>
              <a:rPr lang="de-DE" sz="2100"/>
            </a:br>
            <a:r>
              <a:rPr lang="de-DE" sz="2100"/>
              <a:t>     - Globale Bestseller &amp; Übersetzungen </a:t>
            </a:r>
          </a:p>
          <a:p>
            <a:pPr marL="0" indent="0">
              <a:buNone/>
              <a:defRPr sz="1400"/>
            </a:pPr>
            <a:endParaRPr lang="de-DE" sz="2100"/>
          </a:p>
          <a:p>
            <a:pPr marL="0" indent="0">
              <a:buNone/>
              <a:defRPr sz="1400"/>
            </a:pPr>
            <a:r>
              <a:rPr lang="de-DE" sz="2100"/>
              <a:t>     - Algorithmische Sichtbarkeit &amp; Empfehlungen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79D692-F4EE-9831-2311-61E2846F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39" y="3106193"/>
            <a:ext cx="2182557" cy="2572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Bildschirmpräsentation (4:3)</PresentationFormat>
  <Paragraphs>126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Neue Haas Grotesk Text Pro</vt:lpstr>
      <vt:lpstr>Office Theme</vt:lpstr>
      <vt:lpstr>PowerPoint-Präsentation</vt:lpstr>
      <vt:lpstr>Begrüßung &amp; Einleitung</vt:lpstr>
      <vt:lpstr>Danksagung</vt:lpstr>
      <vt:lpstr>Projektüberblick</vt:lpstr>
      <vt:lpstr>Streamlit App</vt:lpstr>
      <vt:lpstr>Modelle &amp; Methoden</vt:lpstr>
      <vt:lpstr>Technologien &amp; Tools</vt:lpstr>
      <vt:lpstr>Buchmarkt im Wandel</vt:lpstr>
      <vt:lpstr>Buchmarkt im Wandel Zentrale Markttrends</vt:lpstr>
      <vt:lpstr>Wirtschaftsanalyse – Fragestellung</vt:lpstr>
      <vt:lpstr>Wirtschaftsanalyse </vt:lpstr>
      <vt:lpstr>Bewertung vs. Umsatz</vt:lpstr>
      <vt:lpstr> Bewertung vs. Umsatz (log. Skala), gefärbt nach Autor-Rating  </vt:lpstr>
      <vt:lpstr>Regressionsanalyse</vt:lpstr>
      <vt:lpstr>Regressionsanalyse</vt:lpstr>
      <vt:lpstr>Interaktive Regeressionsanalyse nach Genre</vt:lpstr>
      <vt:lpstr>Genreanalyse</vt:lpstr>
      <vt:lpstr>PowerPoint-Präsentation</vt:lpstr>
      <vt:lpstr>Fazit Wirtschaftsanalyse</vt:lpstr>
      <vt:lpstr>Vielen Dank für Ihre Aufmerksamkeit!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Julia S.</dc:creator>
  <cp:keywords/>
  <dc:description>generated using python-pptx</dc:description>
  <cp:lastModifiedBy>Julia S.</cp:lastModifiedBy>
  <cp:revision>16</cp:revision>
  <dcterms:created xsi:type="dcterms:W3CDTF">2013-01-27T09:14:16Z</dcterms:created>
  <dcterms:modified xsi:type="dcterms:W3CDTF">2025-08-01T10:43:19Z</dcterms:modified>
  <cp:category/>
</cp:coreProperties>
</file>